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0"/>
  </p:notesMasterIdLst>
  <p:handoutMasterIdLst>
    <p:handoutMasterId r:id="rId21"/>
  </p:handoutMasterIdLst>
  <p:sldIdLst>
    <p:sldId id="273" r:id="rId2"/>
    <p:sldId id="257" r:id="rId3"/>
    <p:sldId id="256" r:id="rId4"/>
    <p:sldId id="258" r:id="rId5"/>
    <p:sldId id="259" r:id="rId6"/>
    <p:sldId id="260" r:id="rId7"/>
    <p:sldId id="261" r:id="rId8"/>
    <p:sldId id="268" r:id="rId9"/>
    <p:sldId id="269" r:id="rId10"/>
    <p:sldId id="270" r:id="rId11"/>
    <p:sldId id="262" r:id="rId12"/>
    <p:sldId id="263" r:id="rId13"/>
    <p:sldId id="264" r:id="rId14"/>
    <p:sldId id="265" r:id="rId15"/>
    <p:sldId id="266" r:id="rId16"/>
    <p:sldId id="267" r:id="rId17"/>
    <p:sldId id="272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1" autoAdjust="0"/>
    <p:restoredTop sz="94660"/>
  </p:normalViewPr>
  <p:slideViewPr>
    <p:cSldViewPr snapToGrid="0">
      <p:cViewPr varScale="1">
        <p:scale>
          <a:sx n="83" d="100"/>
          <a:sy n="83" d="100"/>
        </p:scale>
        <p:origin x="8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398E79-9D7D-7A6D-AF35-3E52CFCEE2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564D29-A0FE-D87E-98EF-F5DEEE5C4A8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437E3-F40A-424E-B62D-8C78C4ED52BB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6DB4B4-9C2E-E5A7-D800-91787188F96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https://numerical-integration-duet-project.streamlit.app/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BD12B6-B265-2036-F09E-9DC15BD5E68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93734-5961-47DD-8797-C72119E21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575842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eg>
</file>

<file path=ppt/media/image10.png>
</file>

<file path=ppt/media/image11.jpeg>
</file>

<file path=ppt/media/image12.png>
</file>

<file path=ppt/media/image13.jpe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jfif>
</file>

<file path=ppt/media/image21.png>
</file>

<file path=ppt/media/image22.png>
</file>

<file path=ppt/media/image23.jpe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2DCCE7-F66E-42E7-9987-01A2DFD14711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https://numerical-integration-duet-project.streamlit.app/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1506D-BDD7-4139-B655-0531ADCE1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84004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28EBA0-F0C5-7AEF-4D9E-CED233F9C3A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https://numerical-integration-duet-project.streamlit.app/</a:t>
            </a:r>
          </a:p>
        </p:txBody>
      </p:sp>
    </p:spTree>
    <p:extLst>
      <p:ext uri="{BB962C8B-B14F-4D97-AF65-F5344CB8AC3E}">
        <p14:creationId xmlns:p14="http://schemas.microsoft.com/office/powerpoint/2010/main" val="3045053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78E07-400E-6311-37B1-E8163ADED76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https://numerical-integration-duet-project.streamlit.app/</a:t>
            </a:r>
          </a:p>
        </p:txBody>
      </p:sp>
    </p:spTree>
    <p:extLst>
      <p:ext uri="{BB962C8B-B14F-4D97-AF65-F5344CB8AC3E}">
        <p14:creationId xmlns:p14="http://schemas.microsoft.com/office/powerpoint/2010/main" val="3814768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FE15C-03BA-5249-3AA6-A23FED3E1EC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https://numerical-integration-duet-project.streamlit.app/</a:t>
            </a:r>
          </a:p>
        </p:txBody>
      </p:sp>
    </p:spTree>
    <p:extLst>
      <p:ext uri="{BB962C8B-B14F-4D97-AF65-F5344CB8AC3E}">
        <p14:creationId xmlns:p14="http://schemas.microsoft.com/office/powerpoint/2010/main" val="3282736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E9E44-0ED2-7405-3246-BC3AA7A7E46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https://numerical-integration-duet-project.streamlit.app/</a:t>
            </a:r>
          </a:p>
        </p:txBody>
      </p:sp>
    </p:spTree>
    <p:extLst>
      <p:ext uri="{BB962C8B-B14F-4D97-AF65-F5344CB8AC3E}">
        <p14:creationId xmlns:p14="http://schemas.microsoft.com/office/powerpoint/2010/main" val="2798838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39E317F-A45D-428C-B7D2-35DF7A19011C}" type="datetime1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87033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4E91-8085-48E3-BD40-162713CE5000}" type="datetime1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70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65B7-E582-4BE3-ADBB-CDB6113BCD7D}" type="datetime1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6781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16467-CB57-488C-93A3-434EC11673B0}" type="datetime1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9305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01AB1-B47D-4CB8-9BBB-82BB05454C49}" type="datetime1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78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AC76-BB2C-42B6-96D7-019FD619031B}" type="datetime1">
              <a:rPr lang="en-US" smtClean="0"/>
              <a:t>7/19/2024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0243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5E578-7CFB-4042-830F-9CE55F8A8411}" type="datetime1">
              <a:rPr lang="en-US" smtClean="0"/>
              <a:t>7/19/2024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196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934EE-881E-4251-B1D7-3318113539ED}" type="datetime1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9224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76C12-86E6-4DC8-B341-97CF8DE7B135}" type="datetime1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393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73E99-51FF-4F04-969E-C3B87ABA8075}" type="datetime1">
              <a:rPr lang="en-US" smtClean="0"/>
              <a:t>7/19/2024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04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FD9FB-B6EA-4DF7-8389-C18E865EEB85}" type="datetime1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72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E190-ABB9-4226-B87D-A4FC6AF34D10}" type="datetime1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3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2D75F-E20D-4773-8B33-4512BCEDB8C9}" type="datetime1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687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33351-E9AB-4902-9DB9-2995AF86AF48}" type="datetime1">
              <a:rPr lang="en-US" smtClean="0"/>
              <a:t>7/19/2024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835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EF524-3FA1-4025-8A71-011A56326813}" type="datetime1">
              <a:rPr lang="en-US" smtClean="0"/>
              <a:t>7/19/2024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706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D5D51-96A8-49EF-BB99-D47EFB302309}" type="datetime1">
              <a:rPr lang="en-US" smtClean="0"/>
              <a:t>7/19/2024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18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D606D-59BD-480D-934A-47B7E5938E0B}" type="datetime1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755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91B07-1127-44DF-A365-052FC5C93AFB}" type="datetime1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67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D5B267C-D509-4AB2-9E4F-B4ABC962130B}" type="datetime1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Hosted Link: https://numerical-integration-duet-project.streamlit.app/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A953915-5CBE-4D85-A2C2-7548D94E4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566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  <p:sldLayoutId id="2147483762" r:id="rId18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numerical-integration-duet-project.streamlit.app/" TargetMode="External"/><Relationship Id="rId2" Type="http://schemas.openxmlformats.org/officeDocument/2006/relationships/image" Target="../media/image20.jf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53CD781F-F935-4310-9C70-32C9B03A1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E389415A-F11F-49E4-B0C5-CF7FF9C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51" name="Rectangle 50">
              <a:extLst>
                <a:ext uri="{FF2B5EF4-FFF2-40B4-BE49-F238E27FC236}">
                  <a16:creationId xmlns:a16="http://schemas.microsoft.com/office/drawing/2014/main" id="{91A09D7C-72C0-44A7-95A9-038C62939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9B1A95B7-C468-4483-B6EA-858374AB5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D68F968-C120-4C1E-B281-A62213BD2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CC7827FB-B370-4007-83D5-E83AD3D2C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keyboard with water splashing out of it&#10;&#10;Description automatically generated">
            <a:extLst>
              <a:ext uri="{FF2B5EF4-FFF2-40B4-BE49-F238E27FC236}">
                <a16:creationId xmlns:a16="http://schemas.microsoft.com/office/drawing/2014/main" id="{037C5512-4D33-21F2-54E7-560A307252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64" b="10191"/>
          <a:stretch/>
        </p:blipFill>
        <p:spPr>
          <a:xfrm>
            <a:off x="-22974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35179B-8ABE-FFF4-51EB-BF38D57BA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263" y="1124819"/>
            <a:ext cx="9913212" cy="48656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6000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Numerical Integration</a:t>
            </a:r>
            <a:br>
              <a:rPr lang="en-US" sz="6000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</a:br>
            <a:br>
              <a:rPr lang="en-US" sz="3100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</a:br>
            <a:r>
              <a:rPr lang="en-US" sz="6000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USING</a:t>
            </a:r>
            <a:br>
              <a:rPr lang="en-US" sz="5400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</a:br>
            <a:br>
              <a:rPr lang="en-US" sz="1800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</a:br>
            <a:r>
              <a:rPr lang="en-US" sz="98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_PDMS_PencilNafees" panose="02000503000000020004" pitchFamily="2" charset="-78"/>
                <a:cs typeface="_PDMS_PencilNafees" panose="02000503000000020004" pitchFamily="2" charset="-78"/>
              </a:rPr>
              <a:t>&lt;Python/&gt;</a:t>
            </a:r>
            <a:endParaRPr lang="en-US" sz="5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A Sameer Asmaak" panose="02000506000000020003" pitchFamily="2" charset="-78"/>
              <a:cs typeface="AA Sameer Asmaak" panose="02000506000000020003" pitchFamily="2" charset="-78"/>
            </a:endParaRPr>
          </a:p>
        </p:txBody>
      </p:sp>
      <p:sp>
        <p:nvSpPr>
          <p:cNvPr id="57" name="5-Point Star 12">
            <a:extLst>
              <a:ext uri="{FF2B5EF4-FFF2-40B4-BE49-F238E27FC236}">
                <a16:creationId xmlns:a16="http://schemas.microsoft.com/office/drawing/2014/main" id="{51E038FF-4E72-4714-B9E9-B0AC148C7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42476" y="261324"/>
            <a:ext cx="937731" cy="868975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1320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CC7827FB-B370-4007-83D5-E83AD3D2C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5-Point Star 12">
            <a:extLst>
              <a:ext uri="{FF2B5EF4-FFF2-40B4-BE49-F238E27FC236}">
                <a16:creationId xmlns:a16="http://schemas.microsoft.com/office/drawing/2014/main" id="{51E038FF-4E72-4714-B9E9-B0AC148C7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42476" y="261324"/>
            <a:ext cx="937731" cy="868975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Content Placeholder 6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2FFDF018-E6EC-7AF2-E65C-2ACE92F0D9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3" t="11111" r="6309" b="11209"/>
          <a:stretch/>
        </p:blipFill>
        <p:spPr>
          <a:xfrm>
            <a:off x="218446" y="261324"/>
            <a:ext cx="11664972" cy="6162625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23063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-up of a network&#10;&#10;Description automatically generated">
            <a:extLst>
              <a:ext uri="{FF2B5EF4-FFF2-40B4-BE49-F238E27FC236}">
                <a16:creationId xmlns:a16="http://schemas.microsoft.com/office/drawing/2014/main" id="{D511B5ED-0830-779F-5CF1-C0360A44FF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91" b="1067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C8BCFB-B092-4D3E-BA0A-9843CC993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609600"/>
            <a:ext cx="7554140" cy="5638800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BC7B16-318F-A5AD-28A9-4DD3D38D8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227660"/>
            <a:ext cx="6397155" cy="115196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Simpson (1/3)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FF05D-44F3-B060-05D9-64EEEFA42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446867"/>
            <a:ext cx="6397155" cy="29446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Simpson (1/3) rule is a powerful technique to estimate the area under a curve. It combines parabolas to approximate the shape of the curve, making it more accurate than simpler methods. Imagine fitting smooth curves over small sections of your data to get a better total area estimate. It's particularly useful for functions that are difficult to integrate directly, providing a precise and reliable approximation.</a:t>
            </a:r>
          </a:p>
        </p:txBody>
      </p:sp>
    </p:spTree>
    <p:extLst>
      <p:ext uri="{BB962C8B-B14F-4D97-AF65-F5344CB8AC3E}">
        <p14:creationId xmlns:p14="http://schemas.microsoft.com/office/powerpoint/2010/main" val="14650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CC7827FB-B370-4007-83D5-E83AD3D2C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writing on a chalkboard&#10;&#10;Description automatically generated">
            <a:extLst>
              <a:ext uri="{FF2B5EF4-FFF2-40B4-BE49-F238E27FC236}">
                <a16:creationId xmlns:a16="http://schemas.microsoft.com/office/drawing/2014/main" id="{5620D62D-E414-4158-1302-7A0725364B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0" b="248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3A6675-C6E9-B2D8-A3E9-A24BC0D5F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951" y="720524"/>
            <a:ext cx="9913212" cy="1151965"/>
          </a:xfrm>
        </p:spPr>
        <p:txBody>
          <a:bodyPr vert="horz" lIns="91440" tIns="45720" rIns="91440" bIns="45720" rtlCol="0" anchorCtr="1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FORMULA</a:t>
            </a:r>
          </a:p>
        </p:txBody>
      </p:sp>
      <p:sp>
        <p:nvSpPr>
          <p:cNvPr id="90" name="5-Point Star 12">
            <a:extLst>
              <a:ext uri="{FF2B5EF4-FFF2-40B4-BE49-F238E27FC236}">
                <a16:creationId xmlns:a16="http://schemas.microsoft.com/office/drawing/2014/main" id="{51E038FF-4E72-4714-B9E9-B0AC148C7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42476" y="261324"/>
            <a:ext cx="937731" cy="868975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0948-BD1D-C905-10E5-86B42B510D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9148" y="2063396"/>
                <a:ext cx="11658600" cy="3311189"/>
              </a:xfrm>
            </p:spPr>
            <p:txBody>
              <a:bodyPr vert="horz" lIns="91440" tIns="45720" rIns="91440" bIns="45720" rtlCol="0"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≈ </m:t>
                          </m:r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e>
                      </m:nary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[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+4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𝑑𝑑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+2</m:t>
                          </m:r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9"/>
                                </m:r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𝑣𝑒𝑛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)]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0948-BD1D-C905-10E5-86B42B510D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9148" y="2063396"/>
                <a:ext cx="11658600" cy="3311189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1808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CC7827FB-B370-4007-83D5-E83AD3D2C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5-Point Star 12">
            <a:extLst>
              <a:ext uri="{FF2B5EF4-FFF2-40B4-BE49-F238E27FC236}">
                <a16:creationId xmlns:a16="http://schemas.microsoft.com/office/drawing/2014/main" id="{51E038FF-4E72-4714-B9E9-B0AC148C7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42476" y="261324"/>
            <a:ext cx="937731" cy="868975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Content Placeholder 6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DB851970-84A6-9CAB-BF2D-A9C040D8C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3" t="8704" r="5460" b="9281"/>
          <a:stretch/>
        </p:blipFill>
        <p:spPr>
          <a:xfrm>
            <a:off x="238611" y="261324"/>
            <a:ext cx="11714777" cy="6315667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6981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touching a screen with green lights&#10;&#10;Description automatically generated">
            <a:extLst>
              <a:ext uri="{FF2B5EF4-FFF2-40B4-BE49-F238E27FC236}">
                <a16:creationId xmlns:a16="http://schemas.microsoft.com/office/drawing/2014/main" id="{01B587FA-98A1-0D9A-33F6-612074259D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2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C8BCFB-B092-4D3E-BA0A-9843CC993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609600"/>
            <a:ext cx="7554140" cy="5638800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BC7B16-318F-A5AD-28A9-4DD3D38D8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227660"/>
            <a:ext cx="6397155" cy="115196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Simpson (3/8)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FF05D-44F3-B060-05D9-64EEEFA42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446867"/>
            <a:ext cx="6397155" cy="29446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Simpson 3/8 rule is another technique to estimate the area under a curve, similar to Simpson 1/3 rule but using cubic polynomials. It fits a third-degree polynomial over every three subintervals, making it highly accurate for smooth functions. Imagine drawing smooth curves that closely follow the data points, giving you a precise total area estimate. This method is especially useful when the number of subintervals is a multiple of three.</a:t>
            </a:r>
          </a:p>
        </p:txBody>
      </p:sp>
    </p:spTree>
    <p:extLst>
      <p:ext uri="{BB962C8B-B14F-4D97-AF65-F5344CB8AC3E}">
        <p14:creationId xmlns:p14="http://schemas.microsoft.com/office/powerpoint/2010/main" val="21970149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CC7827FB-B370-4007-83D5-E83AD3D2C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writing on a chalkboard&#10;&#10;Description automatically generated">
            <a:extLst>
              <a:ext uri="{FF2B5EF4-FFF2-40B4-BE49-F238E27FC236}">
                <a16:creationId xmlns:a16="http://schemas.microsoft.com/office/drawing/2014/main" id="{6C52C62A-5598-DF9D-B4EE-08A224AFEF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3A6675-C6E9-B2D8-A3E9-A24BC0D5F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85800"/>
            <a:ext cx="9913212" cy="1151965"/>
          </a:xfrm>
        </p:spPr>
        <p:txBody>
          <a:bodyPr vert="horz" lIns="91440" tIns="45720" rIns="91440" bIns="45720" rtlCol="0" anchorCtr="1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FORMULA</a:t>
            </a:r>
          </a:p>
        </p:txBody>
      </p:sp>
      <p:sp>
        <p:nvSpPr>
          <p:cNvPr id="90" name="5-Point Star 12">
            <a:extLst>
              <a:ext uri="{FF2B5EF4-FFF2-40B4-BE49-F238E27FC236}">
                <a16:creationId xmlns:a16="http://schemas.microsoft.com/office/drawing/2014/main" id="{51E038FF-4E72-4714-B9E9-B0AC148C7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42476" y="261324"/>
            <a:ext cx="937731" cy="868975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0948-BD1D-C905-10E5-86B42B510D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8089" y="1562508"/>
                <a:ext cx="11814858" cy="4201684"/>
              </a:xfrm>
            </p:spPr>
            <p:txBody>
              <a:bodyPr vert="horz" lIns="91440" tIns="45720" rIns="91440" bIns="45720" rtlCol="0"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 ≈ </m:t>
                          </m:r>
                          <m:f>
                            <m:f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2∆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8</m:t>
                              </m:r>
                            </m:den>
                          </m:f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[ 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+3</m:t>
                          </m:r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9"/>
                                </m:rP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=1,2,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𝑚𝑜𝑑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3=1,2​</m:t>
                              </m:r>
                            </m:sub>
                            <m:sup/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US" sz="2800" b="0" i="0" smtClean="0">
                          <a:latin typeface="Cambria Math" panose="02040503050406030204" pitchFamily="18" charset="0"/>
                        </a:rPr>
                        <m:t>+2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=3,6,9,…​</m:t>
                          </m:r>
                        </m:sub>
                        <m:sup/>
                        <m:e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pt-BR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sz="280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 )+</m:t>
                          </m:r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pt-BR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sz="280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)]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0948-BD1D-C905-10E5-86B42B510D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8089" y="1562508"/>
                <a:ext cx="11814858" cy="4201684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999777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CC7827FB-B370-4007-83D5-E83AD3D2C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5-Point Star 12">
            <a:extLst>
              <a:ext uri="{FF2B5EF4-FFF2-40B4-BE49-F238E27FC236}">
                <a16:creationId xmlns:a16="http://schemas.microsoft.com/office/drawing/2014/main" id="{51E038FF-4E72-4714-B9E9-B0AC148C7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42476" y="261324"/>
            <a:ext cx="937731" cy="868975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6" name="Content Placeholder 5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6DA945CA-04D6-E463-B395-B1213FF6B1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7" t="8641" r="4997" b="8818"/>
          <a:stretch/>
        </p:blipFill>
        <p:spPr>
          <a:xfrm>
            <a:off x="279709" y="261324"/>
            <a:ext cx="11632582" cy="6335352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7939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34ABC1-F5F6-D205-B110-8C7FD9BBA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24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D29719-CBB3-C165-F5F9-763E8B940D17}"/>
              </a:ext>
            </a:extLst>
          </p:cNvPr>
          <p:cNvSpPr txBox="1"/>
          <p:nvPr/>
        </p:nvSpPr>
        <p:spPr>
          <a:xfrm>
            <a:off x="3628663" y="790823"/>
            <a:ext cx="51391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HOSTED LINK</a:t>
            </a:r>
            <a:endParaRPr lang="en-PK" sz="6000" dirty="0">
              <a:solidFill>
                <a:schemeClr val="bg1"/>
              </a:solidFill>
              <a:latin typeface="AA Sameer Asmaak" panose="02000506000000020003" pitchFamily="2" charset="-78"/>
              <a:cs typeface="AA Sameer Asmaak" panose="02000506000000020003" pitchFamily="2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A58F8-CFDC-BCB8-3FEA-E1FC0CE28602}"/>
              </a:ext>
            </a:extLst>
          </p:cNvPr>
          <p:cNvSpPr txBox="1"/>
          <p:nvPr/>
        </p:nvSpPr>
        <p:spPr>
          <a:xfrm>
            <a:off x="833377" y="1806486"/>
            <a:ext cx="11030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3600" u="sng" dirty="0">
                <a:solidFill>
                  <a:schemeClr val="bg2">
                    <a:lumMod val="20000"/>
                    <a:lumOff val="80000"/>
                  </a:schemeClr>
                </a:solidFill>
                <a:latin typeface="AA Sameer Kelk" panose="02000506000000020003" pitchFamily="2" charset="-78"/>
                <a:cs typeface="AA Sameer Kelk" panose="02000506000000020003" pitchFamily="2" charset="-78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https://numerical-integration-duet-project.streamlit.app/</a:t>
            </a:r>
            <a:endParaRPr lang="en-PK" sz="3600" u="sng" dirty="0">
              <a:solidFill>
                <a:schemeClr val="bg2">
                  <a:lumMod val="20000"/>
                  <a:lumOff val="80000"/>
                </a:schemeClr>
              </a:solidFill>
              <a:latin typeface="AA Sameer Kelk" panose="02000506000000020003" pitchFamily="2" charset="-78"/>
              <a:cs typeface="AA Sameer Kelk" panose="02000506000000020003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DF67A9-C694-5251-772E-CEECFF322A68}"/>
              </a:ext>
            </a:extLst>
          </p:cNvPr>
          <p:cNvSpPr txBox="1"/>
          <p:nvPr/>
        </p:nvSpPr>
        <p:spPr>
          <a:xfrm>
            <a:off x="3975903" y="2756477"/>
            <a:ext cx="6140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SCAN QR CODE</a:t>
            </a:r>
            <a:endParaRPr lang="en-PK" sz="4800" dirty="0">
              <a:solidFill>
                <a:schemeClr val="bg1"/>
              </a:solidFill>
              <a:latin typeface="AA Sameer Asmaak" panose="02000506000000020003" pitchFamily="2" charset="-78"/>
              <a:cs typeface="AA Sameer Asmaak" panose="02000506000000020003" pitchFamily="2" charset="-7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B92F8D-7829-C4C1-5B72-E6F465D6BF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868" y="3807841"/>
            <a:ext cx="2541608" cy="254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20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5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7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29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6F776733-A05B-4A45-903C-A77D9DEBD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Magnifying glass on clear background">
            <a:extLst>
              <a:ext uri="{FF2B5EF4-FFF2-40B4-BE49-F238E27FC236}">
                <a16:creationId xmlns:a16="http://schemas.microsoft.com/office/drawing/2014/main" id="{1B91408E-F44E-3709-78CF-32F2D69B24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3C4AD8-716A-5402-783B-CADD8E434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694" y="1966816"/>
            <a:ext cx="9733231" cy="24815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Thank you!</a:t>
            </a:r>
          </a:p>
        </p:txBody>
      </p:sp>
      <p:sp>
        <p:nvSpPr>
          <p:cNvPr id="23" name="5-Point Star 12">
            <a:extLst>
              <a:ext uri="{FF2B5EF4-FFF2-40B4-BE49-F238E27FC236}">
                <a16:creationId xmlns:a16="http://schemas.microsoft.com/office/drawing/2014/main" id="{5350CB18-9C03-468A-8579-F1850E8BE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405" y="2650454"/>
            <a:ext cx="840147" cy="778546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020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53CD781F-F935-4310-9C70-32C9B03A1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E389415A-F11F-49E4-B0C5-CF7FF9C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51" name="Rectangle 50">
              <a:extLst>
                <a:ext uri="{FF2B5EF4-FFF2-40B4-BE49-F238E27FC236}">
                  <a16:creationId xmlns:a16="http://schemas.microsoft.com/office/drawing/2014/main" id="{91A09D7C-72C0-44A7-95A9-038C62939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9B1A95B7-C468-4483-B6EA-858374AB5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D68F968-C120-4C1E-B281-A62213BD2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CC7827FB-B370-4007-83D5-E83AD3D2C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keyboard with water splashing out of it&#10;&#10;Description automatically generated">
            <a:extLst>
              <a:ext uri="{FF2B5EF4-FFF2-40B4-BE49-F238E27FC236}">
                <a16:creationId xmlns:a16="http://schemas.microsoft.com/office/drawing/2014/main" id="{037C5512-4D33-21F2-54E7-560A307252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64" b="1019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35179B-8ABE-FFF4-51EB-BF38D57BA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264" y="1020865"/>
            <a:ext cx="9913212" cy="134037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Numerical Integration</a:t>
            </a:r>
            <a:br>
              <a:rPr lang="en-US" sz="5400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</a:br>
            <a:r>
              <a:rPr lang="en-US" sz="5400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Methods:</a:t>
            </a:r>
          </a:p>
        </p:txBody>
      </p:sp>
      <p:sp>
        <p:nvSpPr>
          <p:cNvPr id="57" name="5-Point Star 12">
            <a:extLst>
              <a:ext uri="{FF2B5EF4-FFF2-40B4-BE49-F238E27FC236}">
                <a16:creationId xmlns:a16="http://schemas.microsoft.com/office/drawing/2014/main" id="{51E038FF-4E72-4714-B9E9-B0AC148C7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42476" y="261324"/>
            <a:ext cx="937731" cy="868975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DFF30C-647B-45DF-83F4-E3F151233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2063396"/>
            <a:ext cx="10394707" cy="33111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685800" indent="-457200" algn="l">
              <a:buSzPct val="14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Mid Point Rule </a:t>
            </a:r>
          </a:p>
          <a:p>
            <a:pPr marL="685800" indent="-457200" algn="l">
              <a:buSzPct val="14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Trapezoid Rule </a:t>
            </a:r>
          </a:p>
          <a:p>
            <a:pPr marL="685800" indent="-457200" algn="l">
              <a:buSzPct val="14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Simpson (1/3) rule</a:t>
            </a:r>
          </a:p>
          <a:p>
            <a:pPr marL="685800" indent="-457200" algn="l">
              <a:buSzPct val="14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Simpson (3/8) rule</a:t>
            </a:r>
          </a:p>
        </p:txBody>
      </p:sp>
    </p:spTree>
    <p:extLst>
      <p:ext uri="{BB962C8B-B14F-4D97-AF65-F5344CB8AC3E}">
        <p14:creationId xmlns:p14="http://schemas.microsoft.com/office/powerpoint/2010/main" val="185931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>
            <a:extLst>
              <a:ext uri="{FF2B5EF4-FFF2-40B4-BE49-F238E27FC236}">
                <a16:creationId xmlns:a16="http://schemas.microsoft.com/office/drawing/2014/main" id="{53CD781F-F935-4310-9C70-32C9B03A1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E389415A-F11F-49E4-B0C5-CF7FF9C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49" name="Rectangle 48">
              <a:extLst>
                <a:ext uri="{FF2B5EF4-FFF2-40B4-BE49-F238E27FC236}">
                  <a16:creationId xmlns:a16="http://schemas.microsoft.com/office/drawing/2014/main" id="{91A09D7C-72C0-44A7-95A9-038C62939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9B1A95B7-C468-4483-B6EA-858374AB5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D68F968-C120-4C1E-B281-A62213BD2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CC7827FB-B370-4007-83D5-E83AD3D2C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Hands holding each other's wrists and interlinked to form a circle">
            <a:extLst>
              <a:ext uri="{FF2B5EF4-FFF2-40B4-BE49-F238E27FC236}">
                <a16:creationId xmlns:a16="http://schemas.microsoft.com/office/drawing/2014/main" id="{1916C8A4-54FE-B4F9-48EB-5125B7A03F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b="15730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05D0DD-72EE-D9CE-DBA7-B610EEBF49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1" y="685800"/>
            <a:ext cx="9913212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Our Team Members</a:t>
            </a:r>
          </a:p>
        </p:txBody>
      </p:sp>
      <p:sp>
        <p:nvSpPr>
          <p:cNvPr id="55" name="5-Point Star 12">
            <a:extLst>
              <a:ext uri="{FF2B5EF4-FFF2-40B4-BE49-F238E27FC236}">
                <a16:creationId xmlns:a16="http://schemas.microsoft.com/office/drawing/2014/main" id="{51E038FF-4E72-4714-B9E9-B0AC148C7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42476" y="261324"/>
            <a:ext cx="937731" cy="868975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F2A3E-321F-5C9C-73DF-2AD88FCD7A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1" y="2250308"/>
            <a:ext cx="10394707" cy="33111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Amasis MT Pro" panose="02040504050005020304" pitchFamily="18" charset="0"/>
              </a:rPr>
              <a:t>M. Wajahat Tariq (22F-BSAI-17)</a:t>
            </a:r>
          </a:p>
          <a:p>
            <a:pPr marL="114300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Amasis MT Pro" panose="02040504050005020304" pitchFamily="18" charset="0"/>
              </a:rPr>
              <a:t>Hamza Kamelen (22F-BSAI-09)</a:t>
            </a:r>
          </a:p>
          <a:p>
            <a:pPr marL="114300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Amasis MT Pro" panose="02040504050005020304" pitchFamily="18" charset="0"/>
              </a:rPr>
              <a:t>Moiz Mansoori (22F-BSAI-32)</a:t>
            </a:r>
          </a:p>
          <a:p>
            <a:pPr marL="114300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Amasis MT Pro" panose="02040504050005020304" pitchFamily="18" charset="0"/>
              </a:rPr>
              <a:t>M. Sami (22F-BSAI-43)</a:t>
            </a:r>
          </a:p>
          <a:p>
            <a:pPr marL="114300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Amasis MT Pro" panose="02040504050005020304" pitchFamily="18" charset="0"/>
              </a:rPr>
              <a:t>Muzzammil Khalid (22F-BSAI-29)</a:t>
            </a:r>
          </a:p>
          <a:p>
            <a:pPr marL="114300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Amasis MT Pro" panose="02040504050005020304" pitchFamily="18" charset="0"/>
              </a:rPr>
              <a:t>Rayyan Ahmed (22F-BSAI-11)</a:t>
            </a:r>
          </a:p>
          <a:p>
            <a:pPr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latin typeface="Amasis MT Pro" panose="020405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73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mputer circuit board with blue lights&#10;&#10;Description automatically generated">
            <a:extLst>
              <a:ext uri="{FF2B5EF4-FFF2-40B4-BE49-F238E27FC236}">
                <a16:creationId xmlns:a16="http://schemas.microsoft.com/office/drawing/2014/main" id="{D74DF155-7E0F-BFF0-7670-7A945555E1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54" r="9091" b="349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DC8BCFB-B092-4D3E-BA0A-9843CC993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609600"/>
            <a:ext cx="7554140" cy="5638800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02E6E7-1C08-E6B2-A652-B1ACED770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204" y="1294902"/>
            <a:ext cx="7138685" cy="1151965"/>
          </a:xfrm>
        </p:spPr>
        <p:txBody>
          <a:bodyPr>
            <a:norm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Numerical integration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6C71FD2-002C-8306-31C6-DA00AB0BBC5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5801" y="2446867"/>
            <a:ext cx="6397155" cy="294465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When ordinary arithmetic is insufficient to calculate the whole area under a curve, numerical integration is used. Consider stacking up several little pieces to obtain a whole image. It's quite useful when working with complicated shapes or data. Assume you're attempting to measure the volume of water in an unusually shaped pond; numerical integration can assist you acquire an accurate estimate. It's like taking a creative shortcut to overcome complex issues!</a:t>
            </a:r>
          </a:p>
        </p:txBody>
      </p:sp>
    </p:spTree>
    <p:extLst>
      <p:ext uri="{BB962C8B-B14F-4D97-AF65-F5344CB8AC3E}">
        <p14:creationId xmlns:p14="http://schemas.microsoft.com/office/powerpoint/2010/main" val="4219232390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tablet">
            <a:extLst>
              <a:ext uri="{FF2B5EF4-FFF2-40B4-BE49-F238E27FC236}">
                <a16:creationId xmlns:a16="http://schemas.microsoft.com/office/drawing/2014/main" id="{F7C6B336-3587-5717-E29F-5691C3A762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4" r="9091" b="1709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DC8BCFB-B092-4D3E-BA0A-9843CC993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609600"/>
            <a:ext cx="7554140" cy="5638800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BC7B16-318F-A5AD-28A9-4DD3D38D8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227660"/>
            <a:ext cx="6397155" cy="1151965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Midpoint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FF05D-44F3-B060-05D9-64EEEFA42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446867"/>
            <a:ext cx="6397155" cy="29446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cap="none" dirty="0">
                <a:solidFill>
                  <a:schemeClr val="bg1"/>
                </a:solidFill>
                <a:latin typeface="Arial" panose="020B0604020202020204" pitchFamily="34" charset="0"/>
                <a:ea typeface="ADLaM Display" panose="02010000000000000000" pitchFamily="2" charset="0"/>
                <a:cs typeface="Arial" panose="020B0604020202020204" pitchFamily="34" charset="0"/>
              </a:rPr>
              <a:t>The midpoint method is a simple and effective way to estimate the area under a curve. Instead of using the endpoints, it takes the average value of the function at the middle of each interval. Imagine slicing a curve into equal parts and finding the height at the center of each slice. By adding up these middle heights, you get a good estimate of the total area. It’s a neat trick to get more accurate results with less effort!</a:t>
            </a:r>
          </a:p>
        </p:txBody>
      </p:sp>
    </p:spTree>
    <p:extLst>
      <p:ext uri="{BB962C8B-B14F-4D97-AF65-F5344CB8AC3E}">
        <p14:creationId xmlns:p14="http://schemas.microsoft.com/office/powerpoint/2010/main" val="370448673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2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3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4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5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16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17" name="Rectangle 116">
            <a:extLst>
              <a:ext uri="{FF2B5EF4-FFF2-40B4-BE49-F238E27FC236}">
                <a16:creationId xmlns:a16="http://schemas.microsoft.com/office/drawing/2014/main" id="{6F776733-A05B-4A45-903C-A77D9DEBD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-up of a math problem&#10;&#10;Description automatically generated">
            <a:extLst>
              <a:ext uri="{FF2B5EF4-FFF2-40B4-BE49-F238E27FC236}">
                <a16:creationId xmlns:a16="http://schemas.microsoft.com/office/drawing/2014/main" id="{4621F328-3DDB-4CA9-3E7B-DBBC711D24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95" b="55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3A6675-C6E9-B2D8-A3E9-A24BC0D5F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043" y="-211780"/>
            <a:ext cx="9616610" cy="2481507"/>
          </a:xfrm>
        </p:spPr>
        <p:txBody>
          <a:bodyPr vert="horz" lIns="91440" tIns="45720" rIns="91440" bIns="45720" rtlCol="0" anchor="b" anchorCtr="1">
            <a:normAutofit/>
          </a:bodyPr>
          <a:lstStyle/>
          <a:p>
            <a:r>
              <a:rPr lang="en-US" sz="8000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FORMULA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0948-BD1D-C905-10E5-86B42B510D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50043" y="3170205"/>
                <a:ext cx="9666314" cy="748739"/>
              </a:xfrm>
            </p:spPr>
            <p:txBody>
              <a:bodyPr vert="horz" lIns="91440" tIns="45720" rIns="91440" bIns="45720" rtlCol="0" anchor="t">
                <a:noAutofit/>
              </a:bodyPr>
              <a:lstStyle/>
              <a:p>
                <a:pPr marL="0" indent="0" algn="ctr">
                  <a:lnSpc>
                    <a:spcPct val="110000"/>
                  </a:lnSpc>
                  <a:buNone/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grow m:val="on"/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𝑏</m:t>
                        </m:r>
                      </m:sup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5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5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ⅆ</m:t>
                        </m:r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nary>
                    <m:r>
                      <a:rPr lang="en-US" sz="5400" i="1">
                        <a:latin typeface="Cambria Math" panose="02040503050406030204" pitchFamily="18" charset="0"/>
                      </a:rPr>
                      <m:t>≈</m:t>
                    </m:r>
                    <m:sSubSup>
                      <m:sSubSup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𝛴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ⅈ=0</m:t>
                        </m:r>
                      </m:sub>
                      <m:sup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</m:oMath>
                </a14:m>
                <a:r>
                  <a:rPr lang="en-US" sz="5400" dirty="0"/>
                  <a:t> </a:t>
                </a:r>
                <a14:m>
                  <m:oMath xmlns:m="http://schemas.openxmlformats.org/officeDocument/2006/math">
                    <m:r>
                      <a:rPr lang="en-US" sz="5400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5400" i="1">
                        <a:latin typeface="Cambria Math" panose="02040503050406030204" pitchFamily="18" charset="0"/>
                      </a:rPr>
                      <m:t>(</m:t>
                    </m:r>
                    <m:f>
                      <m:f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𝑥𝑖</m:t>
                        </m:r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​+</m:t>
                        </m:r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𝑥𝑖</m:t>
                        </m:r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+1</m:t>
                        </m:r>
                      </m:num>
                      <m:den>
                        <m:r>
                          <a:rPr lang="en-US" sz="5400" b="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5400" dirty="0"/>
                  <a:t>​​)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5400" i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sz="5400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5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0948-BD1D-C905-10E5-86B42B510D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50043" y="3170205"/>
                <a:ext cx="9666314" cy="748739"/>
              </a:xfrm>
              <a:blipFill>
                <a:blip r:embed="rId4"/>
                <a:stretch>
                  <a:fillRect b="-1121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7415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CC7827FB-B370-4007-83D5-E83AD3D2C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5-Point Star 12">
            <a:extLst>
              <a:ext uri="{FF2B5EF4-FFF2-40B4-BE49-F238E27FC236}">
                <a16:creationId xmlns:a16="http://schemas.microsoft.com/office/drawing/2014/main" id="{51E038FF-4E72-4714-B9E9-B0AC148C7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42476" y="261324"/>
            <a:ext cx="937731" cy="868975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Content Placeholder 3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42A30240-6C25-1253-3060-A2B8236ECE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8" t="7154" r="5023" b="7488"/>
          <a:stretch/>
        </p:blipFill>
        <p:spPr>
          <a:xfrm>
            <a:off x="234675" y="261324"/>
            <a:ext cx="11560603" cy="6292281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1268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ath problem&#10;&#10;Description automatically generated">
            <a:extLst>
              <a:ext uri="{FF2B5EF4-FFF2-40B4-BE49-F238E27FC236}">
                <a16:creationId xmlns:a16="http://schemas.microsoft.com/office/drawing/2014/main" id="{075A399C-CFDC-61C9-1D00-71D6B72E4D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6" r="9091" b="93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CDC8BCFB-B092-4D3E-BA0A-9843CC993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609600"/>
            <a:ext cx="7554140" cy="5638800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BC7B16-318F-A5AD-28A9-4DD3D38D8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493" y="1294902"/>
            <a:ext cx="6397155" cy="115196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Trapezoidal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FF05D-44F3-B060-05D9-64EEEFA42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446867"/>
            <a:ext cx="6397155" cy="29446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cap="non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trapezoid method, also known as the trapezoidal rule, is a technique in numerical integration used to approximate the definite integral of a function. The basic idea is to divide the area under the curve into trapezoids rather than rectangles, which can provide a more accurate approximation, especially when the function is not constant.</a:t>
            </a:r>
          </a:p>
        </p:txBody>
      </p:sp>
    </p:spTree>
    <p:extLst>
      <p:ext uri="{BB962C8B-B14F-4D97-AF65-F5344CB8AC3E}">
        <p14:creationId xmlns:p14="http://schemas.microsoft.com/office/powerpoint/2010/main" val="584119591"/>
      </p:ext>
    </p:extLst>
  </p:cSld>
  <p:clrMapOvr>
    <a:masterClrMapping/>
  </p:clrMapOvr>
  <p:transition spd="slow">
    <p:wheel spokes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CC7827FB-B370-4007-83D5-E83AD3D2C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writing on a chalkboard&#10;&#10;Description automatically generated">
            <a:extLst>
              <a:ext uri="{FF2B5EF4-FFF2-40B4-BE49-F238E27FC236}">
                <a16:creationId xmlns:a16="http://schemas.microsoft.com/office/drawing/2014/main" id="{43FDC98C-BDE0-FE37-BBB8-26D7C0EE67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9" b="1366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3A6675-C6E9-B2D8-A3E9-A24BC0D5F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85800"/>
            <a:ext cx="9913212" cy="1151965"/>
          </a:xfrm>
        </p:spPr>
        <p:txBody>
          <a:bodyPr vert="horz" lIns="91440" tIns="45720" rIns="91440" bIns="45720" rtlCol="0" anchorCtr="1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A Sameer Asmaak" panose="02000506000000020003" pitchFamily="2" charset="-78"/>
                <a:cs typeface="AA Sameer Asmaak" panose="02000506000000020003" pitchFamily="2" charset="-78"/>
              </a:rPr>
              <a:t>FORMULA</a:t>
            </a:r>
          </a:p>
        </p:txBody>
      </p:sp>
      <p:sp>
        <p:nvSpPr>
          <p:cNvPr id="83" name="5-Point Star 12">
            <a:extLst>
              <a:ext uri="{FF2B5EF4-FFF2-40B4-BE49-F238E27FC236}">
                <a16:creationId xmlns:a16="http://schemas.microsoft.com/office/drawing/2014/main" id="{51E038FF-4E72-4714-B9E9-B0AC148C7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42476" y="261324"/>
            <a:ext cx="937731" cy="868975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0948-BD1D-C905-10E5-86B42B510D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-586408" y="2063396"/>
                <a:ext cx="13348252" cy="3311189"/>
              </a:xfr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US" sz="4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4000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  <m:sup>
                          <m:r>
                            <a:rPr lang="en-US" sz="4000" i="1">
                              <a:latin typeface="Cambria Math" panose="02040503050406030204" pitchFamily="18" charset="0"/>
                            </a:rPr>
                            <m:t>𝑏</m:t>
                          </m:r>
                        </m:sup>
                        <m:e>
                          <m:r>
                            <a:rPr lang="en-US" sz="40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4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4000" i="1">
                              <a:latin typeface="Cambria Math" panose="02040503050406030204" pitchFamily="18" charset="0"/>
                            </a:rPr>
                            <m:t>𝑑𝑥</m:t>
                          </m:r>
                          <m:r>
                            <a:rPr lang="en-US" sz="4000" i="1">
                              <a:latin typeface="Cambria Math" panose="02040503050406030204" pitchFamily="18" charset="0"/>
                            </a:rPr>
                            <m:t> ≈ </m:t>
                          </m:r>
                          <m:f>
                            <m:fPr>
                              <m:ctrlP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num>
                            <m:den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[ </m:t>
                          </m:r>
                          <m:r>
                            <a:rPr lang="en-US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4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4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brk m:alnAt="1"/>
                            </m:rPr>
                            <a:rPr lang="en-US" sz="4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nary>
                            <m:naryPr>
                              <m:chr m:val="∑"/>
                              <m:limLoc m:val="subSup"/>
                              <m:ctrlP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4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−1​</m:t>
                              </m:r>
                            </m:sup>
                            <m:e>
                              <m:r>
                                <a:rPr lang="pt-BR" sz="4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pt-BR" sz="4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pt-BR" sz="4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sz="4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4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pt-BR" sz="4000" i="1">
                                  <a:latin typeface="Cambria Math" panose="02040503050406030204" pitchFamily="18" charset="0"/>
                                </a:rPr>
                                <m:t> )+</m:t>
                              </m:r>
                              <m:r>
                                <a:rPr lang="pt-BR" sz="4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pt-BR" sz="4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pt-BR" sz="4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sz="4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4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pt-BR" sz="4000" i="1">
                                  <a:latin typeface="Cambria Math" panose="02040503050406030204" pitchFamily="18" charset="0"/>
                                </a:rPr>
                                <m:t>)]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0948-BD1D-C905-10E5-86B42B510D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-586408" y="2063396"/>
                <a:ext cx="13348252" cy="3311189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6677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228</TotalTime>
  <Words>530</Words>
  <Application>Microsoft Office PowerPoint</Application>
  <PresentationFormat>Widescreen</PresentationFormat>
  <Paragraphs>39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_PDMS_PencilNafees</vt:lpstr>
      <vt:lpstr>AA Sameer Asmaak</vt:lpstr>
      <vt:lpstr>AA Sameer Kelk</vt:lpstr>
      <vt:lpstr>Amasis MT Pro</vt:lpstr>
      <vt:lpstr>Aptos</vt:lpstr>
      <vt:lpstr>Arial</vt:lpstr>
      <vt:lpstr>Cambria Math</vt:lpstr>
      <vt:lpstr>Courier New</vt:lpstr>
      <vt:lpstr>Impact</vt:lpstr>
      <vt:lpstr>Main Event</vt:lpstr>
      <vt:lpstr>Numerical Integration  USING  &lt;Python/&gt;</vt:lpstr>
      <vt:lpstr>Numerical Integration Methods:</vt:lpstr>
      <vt:lpstr>Our Team Members</vt:lpstr>
      <vt:lpstr>Numerical integration</vt:lpstr>
      <vt:lpstr>Midpoint method</vt:lpstr>
      <vt:lpstr>FORMULA</vt:lpstr>
      <vt:lpstr>PowerPoint Presentation</vt:lpstr>
      <vt:lpstr>Trapezoidal Rule</vt:lpstr>
      <vt:lpstr>FORMULA</vt:lpstr>
      <vt:lpstr>PowerPoint Presentation</vt:lpstr>
      <vt:lpstr>Simpson (1/3) Rule</vt:lpstr>
      <vt:lpstr>FORMULA</vt:lpstr>
      <vt:lpstr>PowerPoint Presentation</vt:lpstr>
      <vt:lpstr>Simpson (3/8) Rule</vt:lpstr>
      <vt:lpstr>FORMULA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Wajahat Tariq</dc:creator>
  <cp:lastModifiedBy>HAMZA KAMELEN</cp:lastModifiedBy>
  <cp:revision>20</cp:revision>
  <dcterms:created xsi:type="dcterms:W3CDTF">2024-07-03T07:09:08Z</dcterms:created>
  <dcterms:modified xsi:type="dcterms:W3CDTF">2024-07-19T16:32:38Z</dcterms:modified>
</cp:coreProperties>
</file>

<file path=docProps/thumbnail.jpeg>
</file>